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69" r:id="rId4"/>
    <p:sldId id="270" r:id="rId5"/>
    <p:sldId id="257" r:id="rId6"/>
    <p:sldId id="265" r:id="rId7"/>
    <p:sldId id="258" r:id="rId8"/>
    <p:sldId id="266" r:id="rId9"/>
    <p:sldId id="260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 showGuides="1">
      <p:cViewPr>
        <p:scale>
          <a:sx n="87" d="100"/>
          <a:sy n="8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fld id="{788E1692-49BF-41F2-B34A-7DA12F396496}" type="datetimeFigureOut">
              <a:rPr lang="ru-RU" smtClean="0"/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F90979F-5350-43A7-9309-82ABED0AA37A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2258CFB5-4DB8-4999-BF25-E603EB0B1E65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CDFF762-F1E4-44A8-B1E2-CC002428C2CE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D6089D6B-7CE6-4CCC-A6BF-C63CE22751E3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1803D44-FC51-4695-9BBD-B6EB82B87055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9B5846ED-178D-4D67-B3E4-6EE887638DC8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3EC816F-8FF3-4B95-8719-B3658FCD9DA7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F11D39AE-CB3A-4612-9B98-793E38716293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C90D5ED-7376-48B1-B87C-475B6E42CFDD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A776E4AF-7BC1-41FE-B7CE-928D02A16419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61C6331-4554-422F-82AE-DCF10928BC92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EDCEA59C-8812-4EE2-99CF-4FDFA6E16AC5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448E11B-72FC-443F-B553-918448AF46E7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3A4787CE-0A35-4D42-A89A-8F6209A8ED30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EC65198-EEDF-4B83-B2E8-DEFBE7577938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2E169476-C7C7-40B7-886F-D4DE7B783D31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0A30DBE-9381-4D31-A86D-F2DE7427A9CB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AF784E1A-AB32-4A57-B213-31F9B7E4C196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BAFB70C-1886-4EBC-BD3D-9681E2CAF418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fld id="{2549F459-614A-4459-8463-25CC13DD6E54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114B551-D617-4F61-89DB-BD8A6AAF869F}" type="slidenum">
              <a:rPr lang="ru-RU" altLang="ru-RU" smtClean="0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fld id="{ACF4712C-E452-4DC9-9ABA-23FB10493A40}" type="datetimeFigureOut">
              <a:rPr lang="ru-RU" smtClean="0"/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8094A9F3-D43F-49F1-9726-960337BC7056}" type="slidenum">
              <a:rPr lang="ru-RU" altLang="ru-RU" smtClean="0"/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395605" y="1268730"/>
            <a:ext cx="8935720" cy="1999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ФОП ДО:</a:t>
            </a:r>
            <a:endParaRPr lang="ru-RU" altLang="ru-RU" sz="4000" b="1" dirty="0">
              <a:solidFill>
                <a:schemeClr val="bg1">
                  <a:lumMod val="95000"/>
                </a:schemeClr>
              </a:solidFill>
              <a:latin typeface="Georgia" panose="02040502050405020303" pitchFamily="18" charset="0"/>
            </a:endParaRPr>
          </a:p>
          <a:p>
            <a:pPr algn="ctr" eaLnBrk="1" hangingPunct="1"/>
            <a:r>
              <a:rPr lang="ru-RU" altLang="ru-RU" sz="2800" b="1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новая федеральная </a:t>
            </a:r>
            <a:endParaRPr lang="ru-RU" altLang="ru-RU" sz="2800" b="1" dirty="0" smtClean="0">
              <a:solidFill>
                <a:schemeClr val="bg1">
                  <a:lumMod val="95000"/>
                </a:schemeClr>
              </a:solidFill>
              <a:latin typeface="Georgia" panose="02040502050405020303" pitchFamily="18" charset="0"/>
            </a:endParaRPr>
          </a:p>
          <a:p>
            <a:pPr algn="ctr" eaLnBrk="1" hangingPunct="1"/>
            <a:r>
              <a:rPr lang="ru-RU" altLang="ru-RU" sz="2800" b="1" dirty="0" smtClean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образовательная программа дошкольного образования</a:t>
            </a:r>
            <a:endParaRPr lang="ru-RU" altLang="ru-RU" sz="2800" b="1" dirty="0" smtClean="0">
              <a:solidFill>
                <a:schemeClr val="bg1">
                  <a:lumMod val="9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899592" y="332656"/>
            <a:ext cx="7776864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400" dirty="0" smtClean="0">
                <a:latin typeface="Georgia" panose="02040502050405020303" pitchFamily="18" charset="0"/>
              </a:rPr>
              <a:t>Муниципальное автономное дошкольное образовательное учреждение </a:t>
            </a:r>
            <a:endParaRPr lang="ru-RU" altLang="ru-RU" dirty="0" smtClean="0">
              <a:latin typeface="Georgia" panose="02040502050405020303" pitchFamily="18" charset="0"/>
            </a:endParaRPr>
          </a:p>
          <a:p>
            <a:pPr algn="ctr" eaLnBrk="1" hangingPunct="1"/>
            <a:r>
              <a:rPr lang="ru-RU" altLang="ru-RU" sz="1400" smtClean="0">
                <a:latin typeface="Georgia" panose="02040502050405020303" pitchFamily="18" charset="0"/>
              </a:rPr>
              <a:t>« </a:t>
            </a:r>
            <a:r>
              <a:rPr lang="ru-RU" altLang="ru-RU" sz="1400" dirty="0" smtClean="0">
                <a:latin typeface="Georgia" panose="02040502050405020303" pitchFamily="18" charset="0"/>
              </a:rPr>
              <a:t>Д</a:t>
            </a:r>
            <a:r>
              <a:rPr lang="ru-RU" altLang="ru-RU" sz="1400" smtClean="0">
                <a:latin typeface="Georgia" panose="02040502050405020303" pitchFamily="18" charset="0"/>
              </a:rPr>
              <a:t>етский </a:t>
            </a:r>
            <a:r>
              <a:rPr lang="ru-RU" altLang="ru-RU" sz="1400" smtClean="0">
                <a:latin typeface="Georgia" panose="02040502050405020303" pitchFamily="18" charset="0"/>
              </a:rPr>
              <a:t>сад </a:t>
            </a:r>
            <a:r>
              <a:rPr lang="ru-RU" altLang="ru-RU" sz="1400" smtClean="0">
                <a:latin typeface="Georgia" panose="02040502050405020303" pitchFamily="18" charset="0"/>
              </a:rPr>
              <a:t>№33</a:t>
            </a:r>
            <a:r>
              <a:rPr lang="ru-RU" altLang="ru-RU" sz="1400" dirty="0" smtClean="0">
                <a:latin typeface="Georgia" panose="02040502050405020303" pitchFamily="18" charset="0"/>
              </a:rPr>
              <a:t>»</a:t>
            </a:r>
            <a:r>
              <a:rPr lang="ru-RU" altLang="ru-RU" dirty="0" smtClean="0">
                <a:latin typeface="Georgia" panose="02040502050405020303" pitchFamily="18" charset="0"/>
              </a:rPr>
              <a:t> </a:t>
            </a:r>
            <a:endParaRPr lang="ru-RU" altLang="ru-RU" dirty="0" smtClean="0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424936" cy="5328592"/>
          </a:xfrm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Уважаемые родители!</a:t>
            </a:r>
            <a:endParaRPr lang="ru-RU" sz="36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45720" indent="0" algn="ctr">
              <a:buNone/>
            </a:pPr>
            <a:endParaRPr lang="ru-RU" sz="28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С </a:t>
            </a:r>
            <a:r>
              <a:rPr lang="ru-RU" altLang="ru-RU" sz="3400" b="1" dirty="0">
                <a:solidFill>
                  <a:srgbClr val="FF0000"/>
                </a:solidFill>
                <a:latin typeface="Georgia" panose="02040502050405020303" pitchFamily="18" charset="0"/>
              </a:rPr>
              <a:t>1 сентября 2023 года </a:t>
            </a: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дошкольные учреждения начнут работать по новой федеральной образовательной </a:t>
            </a: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программе дошкольного образования (ФОП </a:t>
            </a: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ДО</a:t>
            </a: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). </a:t>
            </a:r>
            <a:endParaRPr lang="ru-RU" altLang="ru-RU" sz="3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altLang="ru-RU" sz="3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4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ФЕДЕРАЛЬНАЯ ОБРАЗОВАТЕЛЬНАЯ ПРОГРАММА </a:t>
            </a:r>
            <a:endParaRPr lang="ru-RU" altLang="ru-RU" sz="4200" b="1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4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ДОШКОЛЬНОГО  ОБРАЗОВАНИЯ </a:t>
            </a:r>
            <a:endParaRPr lang="ru-RU" altLang="ru-RU" sz="4200" b="1" dirty="0" smtClean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– </a:t>
            </a:r>
            <a:r>
              <a:rPr lang="ru-RU" altLang="ru-RU" sz="3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это </a:t>
            </a:r>
            <a:r>
              <a:rPr lang="ru-RU" altLang="ru-RU" sz="38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обязательный для всех детских садов документ </a:t>
            </a:r>
            <a:endParaRPr lang="ru-RU" altLang="ru-RU" sz="38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утвержден Приказом </a:t>
            </a:r>
            <a:r>
              <a:rPr lang="ru-RU" sz="3400" dirty="0" err="1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Минпросвещения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от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25.11 2022г. №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1028.</a:t>
            </a:r>
            <a:endParaRPr lang="ru-RU" sz="3400" dirty="0" smtClean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ru-RU" sz="28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</a:br>
            <a:r>
              <a:rPr lang="ru-RU" altLang="ru-RU" sz="3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ФОП ДО </a:t>
            </a:r>
            <a:r>
              <a:rPr lang="ru-RU" sz="3400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определяет единый для всей страны базовый объем, содержание, планируемые результаты дошкольного образования. Предусматривает интеграцию воспитания и обучения в едином образовательном процессе. </a:t>
            </a:r>
            <a:endParaRPr lang="ru-RU" sz="3400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3284984"/>
            <a:ext cx="7704856" cy="40183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«Мы разрабатываем такую программу, я, наверно, впервые об этом скажу, помощи родителям, у которых родился ребенок, именно с точки зрения того, как его воспитывать. Ребенок в дошкольном детстве должен максимально развиваться, он должен общаться со сверстниками, играть, у него должны развиваться основные психологические функции. А в школе его уже потом научат читать и писать»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44450" indent="2821305">
              <a:buNone/>
            </a:pPr>
            <a:endParaRPr lang="ru-RU" sz="2000" b="1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55" y="614571"/>
            <a:ext cx="2880320" cy="2316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575945" y="44450"/>
            <a:ext cx="7992745" cy="4636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8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altLang="ru-RU" sz="2800" b="1" u="sng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Цель ФОП ДО</a:t>
            </a:r>
            <a:r>
              <a:rPr lang="ru-RU" altLang="ru-RU" sz="2800" b="1" u="sng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ru-RU" alt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– разностороннее развитие ребенка дошкольного возраста на основе духовно-нравственных ценностей российского народа, исторических и национально-культурных традиций. </a:t>
            </a:r>
            <a:endParaRPr lang="ru-RU" altLang="ru-RU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 eaLnBrk="1" hangingPunct="1"/>
            <a:endParaRPr lang="ru-RU" alt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8893175" y="53006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913" y="44450"/>
            <a:ext cx="7992888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  <a:cs typeface="+mn-cs"/>
              </a:rPr>
              <a:t>ФОП ДО - это норматив, который был разработан </a:t>
            </a:r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  <a:cs typeface="+mn-cs"/>
              </a:rPr>
              <a:t>для осуществления</a:t>
            </a:r>
            <a:endParaRPr lang="ru-RU" sz="2400" b="1" dirty="0" smtClean="0">
              <a:solidFill>
                <a:schemeClr val="bg1">
                  <a:lumMod val="95000"/>
                </a:schemeClr>
              </a:solidFill>
              <a:latin typeface="Georgia" panose="02040502050405020303" pitchFamily="18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  <a:cs typeface="+mn-cs"/>
              </a:rPr>
              <a:t> следующих функций</a:t>
            </a:r>
            <a:r>
              <a:rPr lang="ru-RU" sz="2400" dirty="0" smtClean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  <a:cs typeface="+mn-cs"/>
              </a:rPr>
              <a:t>:</a:t>
            </a:r>
            <a:endParaRPr lang="ru-RU" sz="2400" dirty="0">
              <a:solidFill>
                <a:schemeClr val="bg1">
                  <a:lumMod val="95000"/>
                </a:schemeClr>
              </a:solidFill>
              <a:latin typeface="Georgia" panose="02040502050405020303" pitchFamily="18" charset="0"/>
              <a:cs typeface="+mn-cs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создать единое федеральное образовательное пространство для воспитания и развития дошкольников;</a:t>
            </a: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обеспечить детям и родителям равные и качественные условия дошкольного образования на всей территории России;</a:t>
            </a: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создать единое ядро содержания дошкольного образования, которое будет приобщать детей к традиционным духовно-нравственным и социокультурным ценностям, а также воспитает в них тягу и любовь к истории и культуре своей страны, малой родины и семьи;</a:t>
            </a: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воспитывать и развивать ребенка с активной гражданской позицией, патриотическими взглядами и ценностями.</a:t>
            </a: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8893175" y="53006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6852" y="2852936"/>
            <a:ext cx="1940892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ФОП</a:t>
            </a:r>
            <a:endParaRPr lang="ru-RU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86430" y="2853055"/>
            <a:ext cx="2230755" cy="1221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ФГОС</a:t>
            </a:r>
            <a:endParaRPr lang="ru-RU" sz="4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48095" y="2303780"/>
            <a:ext cx="2594610" cy="2098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Основа для ОП</a:t>
            </a:r>
            <a:endParaRPr lang="ru-RU" sz="4800" dirty="0"/>
          </a:p>
        </p:txBody>
      </p:sp>
      <p:sp>
        <p:nvSpPr>
          <p:cNvPr id="6" name="Плюс 5"/>
          <p:cNvSpPr/>
          <p:nvPr/>
        </p:nvSpPr>
        <p:spPr>
          <a:xfrm>
            <a:off x="2267744" y="293628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Равно 6"/>
          <p:cNvSpPr/>
          <p:nvPr/>
        </p:nvSpPr>
        <p:spPr>
          <a:xfrm>
            <a:off x="5448945" y="2943821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1206" y="919973"/>
            <a:ext cx="779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Федеральная образовательная программа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дошкольного образования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и Федеральный государственный стандарт дошкольного образования 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станут основой для разработки образовательных программ ДОО</a:t>
            </a:r>
            <a:endParaRPr lang="ru-RU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476672"/>
            <a:ext cx="7632848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Отличие ФОП ДО от ООП </a:t>
            </a:r>
            <a:r>
              <a:rPr lang="ru-RU" sz="2400" b="1" dirty="0" smtClean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ДО</a:t>
            </a:r>
            <a:endParaRPr lang="ru-RU" sz="2400" b="1" dirty="0" smtClean="0">
              <a:solidFill>
                <a:srgbClr val="FF0000"/>
              </a:solidFill>
              <a:latin typeface="Georgia" panose="02040502050405020303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более детализирована,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рассчитана на дошкольное воспитание разных возрастных групп,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направлена на воспитание </a:t>
            </a: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патриотических чувств,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сделан акцент на правила безопасного поведения в различных ситуациях,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представлен примерный перечень музыкальных и художественных произведений искусства, анимационных и кинематографических произведений</a:t>
            </a:r>
            <a:r>
              <a:rPr lang="ru-RU" sz="2400" dirty="0">
                <a:latin typeface="Georgia" panose="02040502050405020303" pitchFamily="18" charset="0"/>
                <a:cs typeface="+mn-cs"/>
              </a:rPr>
              <a:t>.</a:t>
            </a:r>
            <a:endParaRPr lang="ru-RU" sz="2400" dirty="0"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2400" dirty="0">
              <a:latin typeface="Georgia" panose="02040502050405020303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332656"/>
            <a:ext cx="8352928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Разделы ФОП:</a:t>
            </a:r>
            <a:endParaRPr lang="ru-RU" sz="2800" dirty="0">
              <a:solidFill>
                <a:srgbClr val="FF0000"/>
              </a:solidFill>
              <a:latin typeface="Georgia" panose="02040502050405020303" pitchFamily="18" charset="0"/>
              <a:cs typeface="+mn-cs"/>
            </a:endParaRP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целевой</a:t>
            </a:r>
            <a:endParaRPr lang="ru-RU" sz="28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содержательный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‎</a:t>
            </a:r>
            <a:endParaRPr lang="ru-RU" sz="28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организационный</a:t>
            </a:r>
            <a:endParaRPr lang="ru-RU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Georgia" panose="02040502050405020303" pitchFamily="18" charset="0"/>
                <a:cs typeface="+mn-cs"/>
              </a:rPr>
              <a:t>В структуру ФОП входят:</a:t>
            </a:r>
            <a:endParaRPr lang="ru-RU" sz="2800" b="1" dirty="0">
              <a:solidFill>
                <a:srgbClr val="FF0000"/>
              </a:solidFill>
              <a:latin typeface="Georgia" panose="02040502050405020303" pitchFamily="18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федеральная рабочая 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образования; 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федеральная рабочая 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воспитания; 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коррекционно-развивающей работы; 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примерный режим и распорядок дня в дошкольной группе; 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федеральный календарный план воспитательной работы.</a:t>
            </a:r>
            <a:endParaRPr lang="ru-RU" sz="24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2738</Words>
  <Application>WPS Presentation</Application>
  <PresentationFormat>Экран 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Georgia</vt:lpstr>
      <vt:lpstr>Arial Black</vt:lpstr>
      <vt:lpstr>Trebuchet MS</vt:lpstr>
      <vt:lpstr>Microsoft YaHei</vt:lpstr>
      <vt:lpstr>Arial Unicode MS</vt:lpstr>
      <vt:lpstr>Blue Waves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Кристина</cp:lastModifiedBy>
  <cp:revision>33</cp:revision>
  <dcterms:created xsi:type="dcterms:W3CDTF">2023-02-22T14:53:00Z</dcterms:created>
  <dcterms:modified xsi:type="dcterms:W3CDTF">2025-02-09T11:57:41Z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8D5A442EE92E480CAE849910B9A6D8B1_12</vt:lpwstr>
  </property>
  <property fmtid="{D5CDD505-2E9C-101B-9397-08002B2CF9AE}" pid="3" name="KSOProductBuildVer">
    <vt:lpwstr>1049-12.2.0.19805</vt:lpwstr>
  </property>
</Properties>
</file>